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hi6AukWvjfNBcwSAI8R/B4l3oI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715950-CB88-4CAE-80D9-04849758D147}">
  <a:tblStyle styleId="{5A715950-CB88-4CAE-80D9-04849758D14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**The stands of the leftmost and rightmost photosensor are printed with a cone around the light receptor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**The stands of the leftmost and rightmost photosensor are printed with a cone around the light receptor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**The stands of the leftmost and rightmost photosensor are printed with a cone around the light receptor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eff49c6b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**The stands of the leftmost and rightmost photosensor are printed with a cone around the light receptor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32eff49c6b6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eff49c6b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**The stands of the leftmost and rightmost photosensor are printed with a cone around the light receptor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32eff49c6b6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f095ccd9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**The stands of the leftmost and rightmost photosensor are printed with a cone around the light receptor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32f095ccd9b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a216e0ce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32a216e0cee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**The stands of the leftmost and rightmost photosensor are printed with a cone around the light receptor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" name="Google Shape;3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2eadabef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**The stands of the leftmost and rightmost photosensor are printed with a cone around the light receptor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g32eadabefb0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**The stands of the leftmost and rightmost photosensor are printed with a cone around the light receptor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**The stands of the leftmost and rightmost photosensor are printed with a cone around the light receptor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**The stands of the leftmost and rightmost photosensor are printed with a cone around the light receptor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b4f9bdc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2b4f9bdcf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b4f9bdcf9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b4f9bdcf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2b4f9bdcf9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2b4f9bdcf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3"/>
          <p:cNvSpPr txBox="1"/>
          <p:nvPr>
            <p:ph idx="1" type="subTitle"/>
          </p:nvPr>
        </p:nvSpPr>
        <p:spPr>
          <a:xfrm>
            <a:off x="0" y="4989403"/>
            <a:ext cx="12192000" cy="990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type="title"/>
          </p:nvPr>
        </p:nvSpPr>
        <p:spPr>
          <a:xfrm>
            <a:off x="0" y="3468413"/>
            <a:ext cx="12192000" cy="9774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b="1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4">
  <p:cSld name="Content Slide 4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/>
          <p:nvPr>
            <p:ph type="ctrTitle"/>
          </p:nvPr>
        </p:nvSpPr>
        <p:spPr>
          <a:xfrm>
            <a:off x="1524000" y="775522"/>
            <a:ext cx="9144000" cy="8640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  <a:defRPr b="1" i="0" sz="48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9"/>
          <p:cNvSpPr txBox="1"/>
          <p:nvPr>
            <p:ph idx="1" type="subTitle"/>
          </p:nvPr>
        </p:nvSpPr>
        <p:spPr>
          <a:xfrm>
            <a:off x="1524000" y="1870841"/>
            <a:ext cx="9144000" cy="426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9"/>
          <p:cNvSpPr txBox="1"/>
          <p:nvPr>
            <p:ph idx="10" type="dt"/>
          </p:nvPr>
        </p:nvSpPr>
        <p:spPr>
          <a:xfrm>
            <a:off x="11014841" y="6474372"/>
            <a:ext cx="974834" cy="247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9"/>
          <p:cNvSpPr txBox="1"/>
          <p:nvPr>
            <p:ph idx="11" type="ftr"/>
          </p:nvPr>
        </p:nvSpPr>
        <p:spPr>
          <a:xfrm>
            <a:off x="1524000" y="6474372"/>
            <a:ext cx="9144000" cy="247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388883" y="6474372"/>
            <a:ext cx="1135117" cy="247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2b4f9bdcf9_0_44"/>
          <p:cNvSpPr txBox="1"/>
          <p:nvPr>
            <p:ph idx="1" type="subTitle"/>
          </p:nvPr>
        </p:nvSpPr>
        <p:spPr>
          <a:xfrm>
            <a:off x="0" y="4989403"/>
            <a:ext cx="12192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g32b4f9bdcf9_0_44"/>
          <p:cNvSpPr txBox="1"/>
          <p:nvPr>
            <p:ph type="title"/>
          </p:nvPr>
        </p:nvSpPr>
        <p:spPr>
          <a:xfrm>
            <a:off x="0" y="3468413"/>
            <a:ext cx="12192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b="1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2">
  <p:cSld name="Content Slide 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32b4f9bdcf9_0_47"/>
          <p:cNvSpPr txBox="1"/>
          <p:nvPr>
            <p:ph type="ctrTitle"/>
          </p:nvPr>
        </p:nvSpPr>
        <p:spPr>
          <a:xfrm>
            <a:off x="1524000" y="355108"/>
            <a:ext cx="9144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  <a:defRPr b="1" i="0" sz="48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g32b4f9bdcf9_0_47"/>
          <p:cNvSpPr txBox="1"/>
          <p:nvPr>
            <p:ph idx="1" type="subTitle"/>
          </p:nvPr>
        </p:nvSpPr>
        <p:spPr>
          <a:xfrm>
            <a:off x="1524000" y="1542009"/>
            <a:ext cx="9144000" cy="45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g32b4f9bdcf9_0_47"/>
          <p:cNvSpPr txBox="1"/>
          <p:nvPr>
            <p:ph idx="10" type="dt"/>
          </p:nvPr>
        </p:nvSpPr>
        <p:spPr>
          <a:xfrm>
            <a:off x="9693166" y="6474372"/>
            <a:ext cx="9747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g32b4f9bdcf9_0_47"/>
          <p:cNvSpPr txBox="1"/>
          <p:nvPr>
            <p:ph idx="11" type="ftr"/>
          </p:nvPr>
        </p:nvSpPr>
        <p:spPr>
          <a:xfrm>
            <a:off x="1524000" y="6474372"/>
            <a:ext cx="78198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g32b4f9bdcf9_0_47"/>
          <p:cNvSpPr txBox="1"/>
          <p:nvPr>
            <p:ph idx="12" type="sldNum"/>
          </p:nvPr>
        </p:nvSpPr>
        <p:spPr>
          <a:xfrm>
            <a:off x="10668000" y="6474372"/>
            <a:ext cx="11352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30800" y="720890"/>
            <a:ext cx="1930400" cy="2057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25.jpg"/><Relationship Id="rId5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 txBox="1"/>
          <p:nvPr>
            <p:ph idx="1" type="subTitle"/>
          </p:nvPr>
        </p:nvSpPr>
        <p:spPr>
          <a:xfrm>
            <a:off x="0" y="4989403"/>
            <a:ext cx="12192000" cy="990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Group 35</a:t>
            </a:r>
            <a:br>
              <a:rPr lang="en-US"/>
            </a:br>
            <a:r>
              <a:rPr lang="en-US"/>
              <a:t>Yang Zhang, Wenyue Li, Jiarui Gu</a:t>
            </a:r>
            <a:endParaRPr/>
          </a:p>
        </p:txBody>
      </p:sp>
      <p:sp>
        <p:nvSpPr>
          <p:cNvPr id="33" name="Google Shape;33;p1"/>
          <p:cNvSpPr txBox="1"/>
          <p:nvPr>
            <p:ph type="title"/>
          </p:nvPr>
        </p:nvSpPr>
        <p:spPr>
          <a:xfrm>
            <a:off x="0" y="3468413"/>
            <a:ext cx="12192000" cy="9774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ME350 Manufacturing Review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ctrTitle"/>
          </p:nvPr>
        </p:nvSpPr>
        <p:spPr>
          <a:xfrm>
            <a:off x="1058755" y="760654"/>
            <a:ext cx="9144000" cy="8640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b="1" lang="en-US" sz="4800"/>
              <a:t>Playing Field Design</a:t>
            </a:r>
            <a:endParaRPr/>
          </a:p>
        </p:txBody>
      </p:sp>
      <p:pic>
        <p:nvPicPr>
          <p:cNvPr descr="图片包含 照片, 游戏机&#10;&#10;描述已自动生成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" y="2432050"/>
            <a:ext cx="6940608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文本&#10;&#10;描述已自动生成" id="134" name="Google Shape;13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291456" y="2103774"/>
            <a:ext cx="3303644" cy="410159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9253025" y="1624746"/>
            <a:ext cx="13805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Side View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791343" y="5934588"/>
            <a:ext cx="53046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two screws to fix the baseplate with the playing field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6"/>
          <p:cNvCxnSpPr/>
          <p:nvPr/>
        </p:nvCxnSpPr>
        <p:spPr>
          <a:xfrm rot="10800000">
            <a:off x="1547283" y="4663017"/>
            <a:ext cx="341635" cy="1203725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8" name="Google Shape;138;p6"/>
          <p:cNvCxnSpPr/>
          <p:nvPr/>
        </p:nvCxnSpPr>
        <p:spPr>
          <a:xfrm flipH="1" rot="10800000">
            <a:off x="2457450" y="3881724"/>
            <a:ext cx="236844" cy="2085343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" name="Google Shape;139;p6"/>
          <p:cNvSpPr txBox="1"/>
          <p:nvPr/>
        </p:nvSpPr>
        <p:spPr>
          <a:xfrm>
            <a:off x="6949133" y="6284288"/>
            <a:ext cx="514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sz="1600"/>
              <a:t>washers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more accurate ray of light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6"/>
          <p:cNvCxnSpPr/>
          <p:nvPr/>
        </p:nvCxnSpPr>
        <p:spPr>
          <a:xfrm flipH="1" rot="10800000">
            <a:off x="8782050" y="5156929"/>
            <a:ext cx="603250" cy="1110521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" name="Google Shape;141;p6"/>
          <p:cNvSpPr txBox="1"/>
          <p:nvPr/>
        </p:nvSpPr>
        <p:spPr>
          <a:xfrm>
            <a:off x="493611" y="1774484"/>
            <a:ext cx="39276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Baseplate &amp; Playing Field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ctrTitle"/>
          </p:nvPr>
        </p:nvSpPr>
        <p:spPr>
          <a:xfrm>
            <a:off x="1058755" y="760654"/>
            <a:ext cx="9144000" cy="8640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b="1" lang="en-US" sz="4800"/>
              <a:t>Playing Field </a:t>
            </a:r>
            <a:r>
              <a:rPr lang="en-US"/>
              <a:t>Design</a:t>
            </a:r>
            <a:endParaRPr/>
          </a:p>
        </p:txBody>
      </p:sp>
      <p:sp>
        <p:nvSpPr>
          <p:cNvPr id="147" name="Google Shape;147;p8"/>
          <p:cNvSpPr txBox="1"/>
          <p:nvPr/>
        </p:nvSpPr>
        <p:spPr>
          <a:xfrm>
            <a:off x="499222" y="5928069"/>
            <a:ext cx="51315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screws to cross the center of the hard stops to fix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"/>
          <p:cNvSpPr txBox="1"/>
          <p:nvPr/>
        </p:nvSpPr>
        <p:spPr>
          <a:xfrm>
            <a:off x="6674533" y="4903434"/>
            <a:ext cx="500169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thick spacer as hard stops to limit the movement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follower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图片包含 图示&#10;&#10;描述已自动生成" id="149" name="Google Shape;1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25" y="2409725"/>
            <a:ext cx="5775892" cy="301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包含 游戏机, 船&#10;&#10;描述已自动生成" id="150" name="Google Shape;15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5770" y="2331055"/>
            <a:ext cx="6189492" cy="1707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646011" y="1821328"/>
            <a:ext cx="3469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 stop &amp; Baseplate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8"/>
          <p:cNvCxnSpPr/>
          <p:nvPr/>
        </p:nvCxnSpPr>
        <p:spPr>
          <a:xfrm flipH="1" rot="10800000">
            <a:off x="3860800" y="5048350"/>
            <a:ext cx="425880" cy="879719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" name="Google Shape;153;p8"/>
          <p:cNvSpPr txBox="1"/>
          <p:nvPr/>
        </p:nvSpPr>
        <p:spPr>
          <a:xfrm>
            <a:off x="6096000" y="4164407"/>
            <a:ext cx="273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 of the leftmost position</a:t>
            </a:r>
            <a:endParaRPr/>
          </a:p>
        </p:txBody>
      </p:sp>
      <p:cxnSp>
        <p:nvCxnSpPr>
          <p:cNvPr id="154" name="Google Shape;154;p8"/>
          <p:cNvCxnSpPr>
            <a:stCxn id="153" idx="0"/>
          </p:cNvCxnSpPr>
          <p:nvPr/>
        </p:nvCxnSpPr>
        <p:spPr>
          <a:xfrm flipH="1" rot="10800000">
            <a:off x="7461150" y="3327407"/>
            <a:ext cx="558900" cy="837000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" name="Google Shape;155;p8"/>
          <p:cNvSpPr txBox="1"/>
          <p:nvPr/>
        </p:nvSpPr>
        <p:spPr>
          <a:xfrm>
            <a:off x="9206963" y="3940542"/>
            <a:ext cx="29082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 of the rightmost position</a:t>
            </a:r>
            <a:endParaRPr/>
          </a:p>
        </p:txBody>
      </p:sp>
      <p:cxnSp>
        <p:nvCxnSpPr>
          <p:cNvPr id="156" name="Google Shape;156;p8"/>
          <p:cNvCxnSpPr/>
          <p:nvPr/>
        </p:nvCxnSpPr>
        <p:spPr>
          <a:xfrm flipH="1" rot="10800000">
            <a:off x="10744200" y="3088200"/>
            <a:ext cx="101600" cy="844454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type="ctrTitle"/>
          </p:nvPr>
        </p:nvSpPr>
        <p:spPr>
          <a:xfrm>
            <a:off x="152402" y="573400"/>
            <a:ext cx="5660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b="1" lang="en-US" sz="4800"/>
              <a:t>Engineering Drawings</a:t>
            </a:r>
            <a:endParaRPr b="1" sz="4800"/>
          </a:p>
        </p:txBody>
      </p:sp>
      <p:pic>
        <p:nvPicPr>
          <p:cNvPr id="162" name="Google Shape;1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763" y="1437400"/>
            <a:ext cx="7222487" cy="542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eff49c6b6_1_6"/>
          <p:cNvSpPr txBox="1"/>
          <p:nvPr>
            <p:ph type="ctrTitle"/>
          </p:nvPr>
        </p:nvSpPr>
        <p:spPr>
          <a:xfrm>
            <a:off x="152402" y="573400"/>
            <a:ext cx="5660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b="1" lang="en-US" sz="4800"/>
              <a:t>Engineering Drawings</a:t>
            </a:r>
            <a:endParaRPr b="1" sz="4800"/>
          </a:p>
        </p:txBody>
      </p:sp>
      <p:pic>
        <p:nvPicPr>
          <p:cNvPr id="168" name="Google Shape;168;g32eff49c6b6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238" y="1437400"/>
            <a:ext cx="7199525" cy="54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eff49c6b6_1_1"/>
          <p:cNvSpPr txBox="1"/>
          <p:nvPr>
            <p:ph type="ctrTitle"/>
          </p:nvPr>
        </p:nvSpPr>
        <p:spPr>
          <a:xfrm>
            <a:off x="152402" y="573400"/>
            <a:ext cx="5660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b="1" lang="en-US" sz="4800"/>
              <a:t>Engineering Drawings</a:t>
            </a:r>
            <a:endParaRPr b="1" sz="4800"/>
          </a:p>
        </p:txBody>
      </p:sp>
      <p:pic>
        <p:nvPicPr>
          <p:cNvPr id="174" name="Google Shape;174;g32eff49c6b6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788" y="1437400"/>
            <a:ext cx="7212429" cy="54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f095ccd9b_1_2"/>
          <p:cNvSpPr txBox="1"/>
          <p:nvPr>
            <p:ph type="ctrTitle"/>
          </p:nvPr>
        </p:nvSpPr>
        <p:spPr>
          <a:xfrm>
            <a:off x="152402" y="573400"/>
            <a:ext cx="5660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b="1" lang="en-US" sz="4800"/>
              <a:t>Engineering Drawings</a:t>
            </a:r>
            <a:endParaRPr b="1" sz="4800"/>
          </a:p>
        </p:txBody>
      </p:sp>
      <p:pic>
        <p:nvPicPr>
          <p:cNvPr id="180" name="Google Shape;180;g32f095ccd9b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88" y="1672825"/>
            <a:ext cx="9569432" cy="51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a216e0cee_0_28"/>
          <p:cNvSpPr txBox="1"/>
          <p:nvPr>
            <p:ph type="title"/>
          </p:nvPr>
        </p:nvSpPr>
        <p:spPr>
          <a:xfrm>
            <a:off x="0" y="4148838"/>
            <a:ext cx="12192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Thanks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ctrTitle"/>
          </p:nvPr>
        </p:nvSpPr>
        <p:spPr>
          <a:xfrm>
            <a:off x="545630" y="782954"/>
            <a:ext cx="9144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39" name="Google Shape;39;p9"/>
          <p:cNvSpPr txBox="1"/>
          <p:nvPr/>
        </p:nvSpPr>
        <p:spPr>
          <a:xfrm>
            <a:off x="1058755" y="1725962"/>
            <a:ext cx="63321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Introduction</a:t>
            </a:r>
            <a:endParaRPr/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Design</a:t>
            </a:r>
            <a:endParaRPr/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Linkage Design</a:t>
            </a:r>
            <a:endParaRPr/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Flashlight-to-coupler mounting Strategy</a:t>
            </a:r>
            <a:endParaRPr/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Joint Design</a:t>
            </a:r>
            <a:endParaRPr/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Playing Field De</a:t>
            </a:r>
            <a:r>
              <a:rPr b="1" lang="en-US" sz="2400"/>
              <a:t>si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gn</a:t>
            </a:r>
            <a:endParaRPr/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Engineering Drawings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2eadabefb0_0_1"/>
          <p:cNvSpPr txBox="1"/>
          <p:nvPr>
            <p:ph type="ctrTitle"/>
          </p:nvPr>
        </p:nvSpPr>
        <p:spPr>
          <a:xfrm>
            <a:off x="745738" y="750122"/>
            <a:ext cx="9144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lang="en-US"/>
              <a:t>Group Introduction</a:t>
            </a:r>
            <a:endParaRPr/>
          </a:p>
        </p:txBody>
      </p:sp>
      <p:sp>
        <p:nvSpPr>
          <p:cNvPr id="45" name="Google Shape;45;g32eadabefb0_0_1"/>
          <p:cNvSpPr/>
          <p:nvPr/>
        </p:nvSpPr>
        <p:spPr>
          <a:xfrm>
            <a:off x="745738" y="2206338"/>
            <a:ext cx="2867412" cy="67005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Leader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32eadabefb0_0_1"/>
          <p:cNvSpPr/>
          <p:nvPr/>
        </p:nvSpPr>
        <p:spPr>
          <a:xfrm>
            <a:off x="745738" y="2876395"/>
            <a:ext cx="2867412" cy="3448205"/>
          </a:xfrm>
          <a:prstGeom prst="rect">
            <a:avLst/>
          </a:prstGeom>
          <a:solidFill>
            <a:srgbClr val="D8E2F3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Yang Zhang</a:t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男人戴着帽子&#10;&#10;中度可信度描述已自动生成" id="47" name="Google Shape;47;g32eadabefb0_0_1"/>
          <p:cNvPicPr preferRelativeResize="0"/>
          <p:nvPr/>
        </p:nvPicPr>
        <p:blipFill rotWithShape="1">
          <a:blip r:embed="rId3">
            <a:alphaModFix/>
          </a:blip>
          <a:srcRect b="0" l="32244" r="976" t="19523"/>
          <a:stretch/>
        </p:blipFill>
        <p:spPr>
          <a:xfrm>
            <a:off x="859728" y="3033332"/>
            <a:ext cx="2649654" cy="239442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g32eadabefb0_0_1"/>
          <p:cNvSpPr/>
          <p:nvPr/>
        </p:nvSpPr>
        <p:spPr>
          <a:xfrm>
            <a:off x="4736713" y="2206338"/>
            <a:ext cx="2867412" cy="67005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Member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32eadabefb0_0_1"/>
          <p:cNvSpPr/>
          <p:nvPr/>
        </p:nvSpPr>
        <p:spPr>
          <a:xfrm>
            <a:off x="4736713" y="2876395"/>
            <a:ext cx="2867412" cy="3448205"/>
          </a:xfrm>
          <a:prstGeom prst="rect">
            <a:avLst/>
          </a:prstGeom>
          <a:solidFill>
            <a:srgbClr val="D8E2F3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Jiarui Gu</a:t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g32eadabefb0_0_1"/>
          <p:cNvSpPr/>
          <p:nvPr/>
        </p:nvSpPr>
        <p:spPr>
          <a:xfrm>
            <a:off x="8727688" y="2206338"/>
            <a:ext cx="2867412" cy="670057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Member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32eadabefb0_0_1"/>
          <p:cNvSpPr/>
          <p:nvPr/>
        </p:nvSpPr>
        <p:spPr>
          <a:xfrm>
            <a:off x="8727688" y="2876395"/>
            <a:ext cx="2867412" cy="3448205"/>
          </a:xfrm>
          <a:prstGeom prst="rect">
            <a:avLst/>
          </a:prstGeom>
          <a:solidFill>
            <a:srgbClr val="D8E2F3"/>
          </a:solidFill>
          <a:ln cap="flat" cmpd="sng" w="25400">
            <a:solidFill>
              <a:srgbClr val="1C3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Wenyue Li</a:t>
            </a:r>
            <a:endParaRPr b="1" i="0" sz="20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32eadabefb0_0_1"/>
          <p:cNvSpPr txBox="1"/>
          <p:nvPr/>
        </p:nvSpPr>
        <p:spPr>
          <a:xfrm>
            <a:off x="10102850" y="729579"/>
            <a:ext cx="19832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35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人站在雪地上&#10;&#10;描述已自动生成" id="53" name="Google Shape;53;g32eadabefb0_0_1"/>
          <p:cNvPicPr preferRelativeResize="0"/>
          <p:nvPr/>
        </p:nvPicPr>
        <p:blipFill rotWithShape="1">
          <a:blip r:embed="rId4">
            <a:alphaModFix/>
          </a:blip>
          <a:srcRect b="0" l="21884" r="18026" t="29378"/>
          <a:stretch/>
        </p:blipFill>
        <p:spPr>
          <a:xfrm>
            <a:off x="4845592" y="3092134"/>
            <a:ext cx="2649653" cy="2335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穿西装戴眼镜的男子&#10;&#10;描述已自动生成" id="54" name="Google Shape;54;g32eadabefb0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64650" y="2963819"/>
            <a:ext cx="1937767" cy="2646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/>
          <p:nvPr>
            <p:ph type="ctrTitle"/>
          </p:nvPr>
        </p:nvSpPr>
        <p:spPr>
          <a:xfrm>
            <a:off x="1058755" y="760654"/>
            <a:ext cx="9144000" cy="8640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b="1" lang="en-US" sz="4800"/>
              <a:t>Overall Design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2783" y="1275925"/>
            <a:ext cx="2728384" cy="4911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图片包含 游戏机, 电子, 电路, 乐高&#10;&#10;描述已自动生成" id="61" name="Google Shape;6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541" y="2206341"/>
            <a:ext cx="6060918" cy="347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 txBox="1"/>
          <p:nvPr/>
        </p:nvSpPr>
        <p:spPr>
          <a:xfrm>
            <a:off x="1786469" y="5268173"/>
            <a:ext cx="6864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2"/>
          <p:cNvCxnSpPr/>
          <p:nvPr/>
        </p:nvCxnSpPr>
        <p:spPr>
          <a:xfrm flipH="1" rot="10800000">
            <a:off x="2510367" y="4580467"/>
            <a:ext cx="1113366" cy="725021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" name="Google Shape;64;p2"/>
          <p:cNvSpPr txBox="1"/>
          <p:nvPr/>
        </p:nvSpPr>
        <p:spPr>
          <a:xfrm>
            <a:off x="7512624" y="3844927"/>
            <a:ext cx="102944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Follower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2"/>
          <p:cNvCxnSpPr/>
          <p:nvPr/>
        </p:nvCxnSpPr>
        <p:spPr>
          <a:xfrm>
            <a:off x="8542073" y="4070138"/>
            <a:ext cx="872860" cy="721996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" name="Google Shape;66;p2"/>
          <p:cNvSpPr txBox="1"/>
          <p:nvPr/>
        </p:nvSpPr>
        <p:spPr>
          <a:xfrm>
            <a:off x="5630755" y="2973707"/>
            <a:ext cx="11528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Baseplate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2"/>
          <p:cNvCxnSpPr/>
          <p:nvPr/>
        </p:nvCxnSpPr>
        <p:spPr>
          <a:xfrm flipH="1">
            <a:off x="5418667" y="3312261"/>
            <a:ext cx="502581" cy="688239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" name="Google Shape;68;p2"/>
          <p:cNvSpPr txBox="1"/>
          <p:nvPr/>
        </p:nvSpPr>
        <p:spPr>
          <a:xfrm>
            <a:off x="4686077" y="5823920"/>
            <a:ext cx="12779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 Stops</a:t>
            </a:r>
            <a:endParaRPr/>
          </a:p>
        </p:txBody>
      </p:sp>
      <p:cxnSp>
        <p:nvCxnSpPr>
          <p:cNvPr id="69" name="Google Shape;69;p2"/>
          <p:cNvCxnSpPr/>
          <p:nvPr/>
        </p:nvCxnSpPr>
        <p:spPr>
          <a:xfrm rot="10800000">
            <a:off x="4012663" y="4563856"/>
            <a:ext cx="1131661" cy="1260064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" name="Google Shape;70;p2"/>
          <p:cNvCxnSpPr/>
          <p:nvPr/>
        </p:nvCxnSpPr>
        <p:spPr>
          <a:xfrm rot="10800000">
            <a:off x="5144324" y="4166338"/>
            <a:ext cx="306886" cy="1657582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ctrTitle"/>
          </p:nvPr>
        </p:nvSpPr>
        <p:spPr>
          <a:xfrm>
            <a:off x="1058755" y="760654"/>
            <a:ext cx="9144000" cy="8640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b="1" lang="en-US" sz="4800"/>
              <a:t>Linkage Design</a:t>
            </a:r>
            <a:endParaRPr/>
          </a:p>
        </p:txBody>
      </p:sp>
      <p:graphicFrame>
        <p:nvGraphicFramePr>
          <p:cNvPr id="76" name="Google Shape;76;p3"/>
          <p:cNvGraphicFramePr/>
          <p:nvPr/>
        </p:nvGraphicFramePr>
        <p:xfrm>
          <a:off x="1177808" y="19762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{5A715950-CB88-4CAE-80D9-04849758D147}</a:tableStyleId>
              </a:tblPr>
              <a:tblGrid>
                <a:gridCol w="2434450"/>
                <a:gridCol w="2434450"/>
                <a:gridCol w="2434450"/>
                <a:gridCol w="2434450"/>
              </a:tblGrid>
              <a:tr h="2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Part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Follower</a:t>
                      </a:r>
                      <a:endParaRPr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Coupler</a:t>
                      </a:r>
                      <a:endParaRPr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Length (inch)</a:t>
                      </a:r>
                      <a:endParaRPr sz="20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7.67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7.89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/>
                        <a:t>2.00</a:t>
                      </a:r>
                      <a:endParaRPr sz="20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" name="Google Shape;77;p3"/>
          <p:cNvSpPr/>
          <p:nvPr/>
        </p:nvSpPr>
        <p:spPr>
          <a:xfrm>
            <a:off x="0" y="-64444285"/>
            <a:ext cx="2355617" cy="228601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274C"/>
                </a:solidFill>
                <a:latin typeface="Calibri"/>
                <a:ea typeface="Calibri"/>
                <a:cs typeface="Calibri"/>
                <a:sym typeface="Calibri"/>
              </a:rPr>
              <a:t>Transmission Angle</a:t>
            </a:r>
            <a:endParaRPr b="0" i="0" sz="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6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63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6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6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0" l="6829" r="6829" t="0"/>
          <a:stretch/>
        </p:blipFill>
        <p:spPr>
          <a:xfrm>
            <a:off x="3612258" y="4228184"/>
            <a:ext cx="214759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/>
          <p:cNvPicPr preferRelativeResize="0"/>
          <p:nvPr/>
        </p:nvPicPr>
        <p:blipFill rotWithShape="1">
          <a:blip r:embed="rId4">
            <a:alphaModFix/>
          </a:blip>
          <a:srcRect b="0" l="11401" r="18308" t="1690"/>
          <a:stretch/>
        </p:blipFill>
        <p:spPr>
          <a:xfrm>
            <a:off x="1071222" y="4311646"/>
            <a:ext cx="2147598" cy="21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" name="Google Shape;80;p3"/>
          <p:cNvGraphicFramePr/>
          <p:nvPr/>
        </p:nvGraphicFramePr>
        <p:xfrm>
          <a:off x="862830" y="30267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{5A715950-CB88-4CAE-80D9-04849758D147}</a:tableStyleId>
              </a:tblPr>
              <a:tblGrid>
                <a:gridCol w="1915925"/>
                <a:gridCol w="1633575"/>
                <a:gridCol w="1633575"/>
                <a:gridCol w="1633575"/>
                <a:gridCol w="1633575"/>
                <a:gridCol w="1633575"/>
              </a:tblGrid>
              <a:tr h="40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Target 1 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Target 2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Target 3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Target 4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Average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9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Transmission Angle(deg)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15.66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4.73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7.4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40.96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17.19</a:t>
                      </a:r>
                      <a:endParaRPr sz="1400" u="none" cap="none" strike="noStrike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" name="Google Shape;81;p3"/>
          <p:cNvSpPr/>
          <p:nvPr/>
        </p:nvSpPr>
        <p:spPr>
          <a:xfrm>
            <a:off x="-874945" y="3520779"/>
            <a:ext cx="19360887" cy="2513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"/>
          <p:cNvPicPr preferRelativeResize="0"/>
          <p:nvPr/>
        </p:nvPicPr>
        <p:blipFill rotWithShape="1">
          <a:blip r:embed="rId5">
            <a:alphaModFix/>
          </a:blip>
          <a:srcRect b="1057" l="0" r="0" t="1047"/>
          <a:stretch/>
        </p:blipFill>
        <p:spPr>
          <a:xfrm>
            <a:off x="6370594" y="4165221"/>
            <a:ext cx="214759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6">
            <a:alphaModFix/>
          </a:blip>
          <a:srcRect b="0" l="1200" r="1190" t="0"/>
          <a:stretch/>
        </p:blipFill>
        <p:spPr>
          <a:xfrm>
            <a:off x="9128956" y="4165221"/>
            <a:ext cx="214759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825" y="4165225"/>
            <a:ext cx="2355625" cy="228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/>
          <p:nvPr>
            <p:ph type="ctrTitle"/>
          </p:nvPr>
        </p:nvSpPr>
        <p:spPr>
          <a:xfrm>
            <a:off x="489854" y="796054"/>
            <a:ext cx="107775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b="1" lang="en-US" sz="4800"/>
              <a:t>Flashlight-to-coupler mounting Strategy</a:t>
            </a:r>
            <a:endParaRPr/>
          </a:p>
        </p:txBody>
      </p:sp>
      <p:pic>
        <p:nvPicPr>
          <p:cNvPr descr="图示&#10;&#10;描述已自动生成"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08" y="2900275"/>
            <a:ext cx="5139882" cy="3311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文本&#10;&#10;中度可信度描述已自动生成" id="91" name="Google Shape;9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0600" y="2686487"/>
            <a:ext cx="3035626" cy="363251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 txBox="1"/>
          <p:nvPr/>
        </p:nvSpPr>
        <p:spPr>
          <a:xfrm>
            <a:off x="603250" y="1911702"/>
            <a:ext cx="9954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!!</a:t>
            </a: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3D printing Material for lighter weight and better mounting</a:t>
            </a:r>
            <a:endParaRPr b="1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5261362" y="4563447"/>
            <a:ext cx="34417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two arch links are tightened with screws to prevent the flashlight from sliding back and forth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5505450" y="3059668"/>
            <a:ext cx="285366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 links force the flashlight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 the photosensors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4"/>
          <p:cNvCxnSpPr/>
          <p:nvPr/>
        </p:nvCxnSpPr>
        <p:spPr>
          <a:xfrm flipH="1">
            <a:off x="8413750" y="4485289"/>
            <a:ext cx="969145" cy="311723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" name="Google Shape;96;p4"/>
          <p:cNvCxnSpPr/>
          <p:nvPr/>
        </p:nvCxnSpPr>
        <p:spPr>
          <a:xfrm flipH="1">
            <a:off x="8280400" y="3834102"/>
            <a:ext cx="1102495" cy="87351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" name="Google Shape;97;p4"/>
          <p:cNvCxnSpPr/>
          <p:nvPr/>
        </p:nvCxnSpPr>
        <p:spPr>
          <a:xfrm flipH="1">
            <a:off x="2883320" y="3333750"/>
            <a:ext cx="2577954" cy="343276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" name="Google Shape;98;p4"/>
          <p:cNvCxnSpPr/>
          <p:nvPr/>
        </p:nvCxnSpPr>
        <p:spPr>
          <a:xfrm rot="10800000">
            <a:off x="2995127" y="5198856"/>
            <a:ext cx="167173" cy="770144"/>
          </a:xfrm>
          <a:prstGeom prst="straightConnector1">
            <a:avLst/>
          </a:prstGeom>
          <a:noFill/>
          <a:ln cap="flat" cmpd="sng" w="25400">
            <a:solidFill>
              <a:srgbClr val="A8D08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9" name="Google Shape;99;p4"/>
          <p:cNvSpPr txBox="1"/>
          <p:nvPr/>
        </p:nvSpPr>
        <p:spPr>
          <a:xfrm>
            <a:off x="1365250" y="5967462"/>
            <a:ext cx="574388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Follower is below the coupler while input is above the coupler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b4f9bdcf9_0_5"/>
          <p:cNvSpPr txBox="1"/>
          <p:nvPr>
            <p:ph type="ctrTitle"/>
          </p:nvPr>
        </p:nvSpPr>
        <p:spPr>
          <a:xfrm>
            <a:off x="921650" y="776083"/>
            <a:ext cx="9144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800"/>
              <a:buFont typeface="Calibri"/>
              <a:buNone/>
            </a:pPr>
            <a:r>
              <a:rPr lang="en-US"/>
              <a:t>Joint design</a:t>
            </a:r>
            <a:endParaRPr/>
          </a:p>
        </p:txBody>
      </p:sp>
      <p:pic>
        <p:nvPicPr>
          <p:cNvPr id="105" name="Google Shape;105;g32b4f9bdcf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425" y="2270800"/>
            <a:ext cx="382905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32b4f9bdcf9_0_5"/>
          <p:cNvSpPr txBox="1"/>
          <p:nvPr/>
        </p:nvSpPr>
        <p:spPr>
          <a:xfrm>
            <a:off x="8057025" y="2112663"/>
            <a:ext cx="1413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Screw</a:t>
            </a:r>
            <a:endParaRPr b="1" sz="1600"/>
          </a:p>
        </p:txBody>
      </p:sp>
      <p:sp>
        <p:nvSpPr>
          <p:cNvPr id="107" name="Google Shape;107;g32b4f9bdcf9_0_5"/>
          <p:cNvSpPr txBox="1"/>
          <p:nvPr/>
        </p:nvSpPr>
        <p:spPr>
          <a:xfrm>
            <a:off x="8528650" y="2738400"/>
            <a:ext cx="1436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Washer</a:t>
            </a:r>
            <a:endParaRPr b="1" sz="1600"/>
          </a:p>
        </p:txBody>
      </p:sp>
      <p:cxnSp>
        <p:nvCxnSpPr>
          <p:cNvPr id="108" name="Google Shape;108;g32b4f9bdcf9_0_5"/>
          <p:cNvCxnSpPr>
            <a:endCxn id="107" idx="1"/>
          </p:cNvCxnSpPr>
          <p:nvPr/>
        </p:nvCxnSpPr>
        <p:spPr>
          <a:xfrm flipH="1" rot="10800000">
            <a:off x="6826750" y="2931450"/>
            <a:ext cx="1701900" cy="8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g32b4f9bdcf9_0_5"/>
          <p:cNvCxnSpPr>
            <a:endCxn id="106" idx="1"/>
          </p:cNvCxnSpPr>
          <p:nvPr/>
        </p:nvCxnSpPr>
        <p:spPr>
          <a:xfrm flipH="1" rot="10800000">
            <a:off x="6369525" y="2285763"/>
            <a:ext cx="1687500" cy="302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g32b4f9bdcf9_0_5"/>
          <p:cNvSpPr txBox="1"/>
          <p:nvPr/>
        </p:nvSpPr>
        <p:spPr>
          <a:xfrm>
            <a:off x="7919050" y="4347925"/>
            <a:ext cx="2655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Needle Thrust Bearing</a:t>
            </a:r>
            <a:endParaRPr b="1" sz="1600"/>
          </a:p>
        </p:txBody>
      </p:sp>
      <p:cxnSp>
        <p:nvCxnSpPr>
          <p:cNvPr id="111" name="Google Shape;111;g32b4f9bdcf9_0_5"/>
          <p:cNvCxnSpPr>
            <a:endCxn id="110" idx="1"/>
          </p:cNvCxnSpPr>
          <p:nvPr/>
        </p:nvCxnSpPr>
        <p:spPr>
          <a:xfrm>
            <a:off x="6734050" y="4259875"/>
            <a:ext cx="11850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g32b4f9bdcf9_0_5"/>
          <p:cNvSpPr txBox="1"/>
          <p:nvPr/>
        </p:nvSpPr>
        <p:spPr>
          <a:xfrm>
            <a:off x="8505525" y="3333163"/>
            <a:ext cx="1237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Link 1</a:t>
            </a:r>
            <a:endParaRPr b="1" sz="1600"/>
          </a:p>
        </p:txBody>
      </p:sp>
      <p:cxnSp>
        <p:nvCxnSpPr>
          <p:cNvPr id="113" name="Google Shape;113;g32b4f9bdcf9_0_5"/>
          <p:cNvCxnSpPr>
            <a:endCxn id="112" idx="1"/>
          </p:cNvCxnSpPr>
          <p:nvPr/>
        </p:nvCxnSpPr>
        <p:spPr>
          <a:xfrm flipH="1" rot="10800000">
            <a:off x="7139025" y="3543163"/>
            <a:ext cx="13665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g32b4f9bdcf9_0_5"/>
          <p:cNvSpPr txBox="1"/>
          <p:nvPr/>
        </p:nvSpPr>
        <p:spPr>
          <a:xfrm>
            <a:off x="2378875" y="5546500"/>
            <a:ext cx="1311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Link 2</a:t>
            </a:r>
            <a:endParaRPr b="1" sz="1600"/>
          </a:p>
        </p:txBody>
      </p:sp>
      <p:cxnSp>
        <p:nvCxnSpPr>
          <p:cNvPr id="115" name="Google Shape;115;g32b4f9bdcf9_0_5"/>
          <p:cNvCxnSpPr/>
          <p:nvPr/>
        </p:nvCxnSpPr>
        <p:spPr>
          <a:xfrm flipH="1">
            <a:off x="3290825" y="5100200"/>
            <a:ext cx="1143900" cy="4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b4f9bdcf9_0_20"/>
          <p:cNvSpPr txBox="1"/>
          <p:nvPr>
            <p:ph type="ctrTitle"/>
          </p:nvPr>
        </p:nvSpPr>
        <p:spPr>
          <a:xfrm>
            <a:off x="598175" y="706858"/>
            <a:ext cx="9144000" cy="86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Joint design #1</a:t>
            </a:r>
            <a:endParaRPr/>
          </a:p>
        </p:txBody>
      </p:sp>
      <p:pic>
        <p:nvPicPr>
          <p:cNvPr id="121" name="Google Shape;121;g32b4f9bdcf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900" y="1860873"/>
            <a:ext cx="10315150" cy="45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b4f9bdcf9_0_53"/>
          <p:cNvSpPr txBox="1"/>
          <p:nvPr>
            <p:ph type="ctrTitle"/>
          </p:nvPr>
        </p:nvSpPr>
        <p:spPr>
          <a:xfrm>
            <a:off x="598175" y="706858"/>
            <a:ext cx="9144000" cy="864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Joint design #2</a:t>
            </a:r>
            <a:endParaRPr/>
          </a:p>
        </p:txBody>
      </p:sp>
      <p:pic>
        <p:nvPicPr>
          <p:cNvPr id="127" name="Google Shape;127;g32b4f9bdcf9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650" y="1729400"/>
            <a:ext cx="10217400" cy="45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Slide 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Slide 4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2019-11-08T16:47:49Z</dcterms:created>
  <dc:creator>Microsoft Office User</dc:creator>
</cp:coreProperties>
</file>